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74" r:id="rId2"/>
  </p:sldMasterIdLst>
  <p:notesMasterIdLst>
    <p:notesMasterId r:id="rId35"/>
  </p:notesMasterIdLst>
  <p:sldIdLst>
    <p:sldId id="256" r:id="rId3"/>
    <p:sldId id="505" r:id="rId4"/>
    <p:sldId id="533" r:id="rId5"/>
    <p:sldId id="534" r:id="rId6"/>
    <p:sldId id="535" r:id="rId7"/>
    <p:sldId id="509" r:id="rId8"/>
    <p:sldId id="506" r:id="rId9"/>
    <p:sldId id="507" r:id="rId10"/>
    <p:sldId id="508" r:id="rId11"/>
    <p:sldId id="511" r:id="rId12"/>
    <p:sldId id="512" r:id="rId13"/>
    <p:sldId id="510" r:id="rId14"/>
    <p:sldId id="513" r:id="rId15"/>
    <p:sldId id="514" r:id="rId16"/>
    <p:sldId id="515" r:id="rId17"/>
    <p:sldId id="516" r:id="rId18"/>
    <p:sldId id="51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272"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Lato" panose="020F0502020204030203" pitchFamily="34" charset="0"/>
      <p:regular r:id="rId42"/>
      <p:bold r:id="rId43"/>
      <p:italic r:id="rId44"/>
      <p:boldItalic r:id="rId45"/>
    </p:embeddedFont>
    <p:embeddedFont>
      <p:font typeface="Lato Light" panose="020F0302020204030203" pitchFamily="34" charset="0"/>
      <p:regular r:id="rId46"/>
      <p:bold r:id="rId47"/>
      <p:italic r:id="rId48"/>
      <p:boldItalic r:id="rId49"/>
    </p:embeddedFont>
    <p:embeddedFont>
      <p:font typeface="Poppins" panose="00000500000000000000" pitchFamily="2" charset="0"/>
      <p:regular r:id="rId50"/>
    </p:embeddedFont>
    <p:embeddedFont>
      <p:font typeface="Poppins Light" panose="00000400000000000000" pitchFamily="2" charset="0"/>
      <p:regular r:id="rId51"/>
    </p:embeddedFont>
    <p:embeddedFont>
      <p:font typeface="Poppins Medium" panose="00000600000000000000" pitchFamily="2" charset="0"/>
      <p:regular r:id="rId52"/>
    </p:embeddedFont>
    <p:embeddedFont>
      <p:font typeface="Poppins SemiBold" panose="00000700000000000000" pitchFamily="2" charset="0"/>
      <p:regular r:id="rId53"/>
      <p:bold r:id="rId54"/>
    </p:embeddedFont>
    <p:embeddedFont>
      <p:font typeface="Raleway SemiBold"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7"/>
    <p:restoredTop sz="76543" autoAdjust="0"/>
  </p:normalViewPr>
  <p:slideViewPr>
    <p:cSldViewPr snapToGrid="0">
      <p:cViewPr varScale="1">
        <p:scale>
          <a:sx n="115" d="100"/>
          <a:sy n="115" d="100"/>
        </p:scale>
        <p:origin x="152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now that we’ve worked in the ecosystem a little bit, and hopefully we’re on board with the general mission of OBIS and want to see it succeed, let’s talk about some of the indirect ways you might be able to support this initiative.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3691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the conservation of species and the management of species populations like fish stocks. Because the Impact of environmental change will happen first at the abundance level, and may not be detected immediately in species presence/absence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Also recent additions to OBIS are TRACKING DATA from tagged animals that are tracked via </a:t>
            </a:r>
            <a:r>
              <a:rPr lang="en-GB" sz="1200" b="0" kern="1200" dirty="0" err="1">
                <a:solidFill>
                  <a:schemeClr val="tx1"/>
                </a:solidFill>
                <a:effectLst/>
                <a:latin typeface="+mn-lt"/>
                <a:ea typeface="+mn-ea"/>
                <a:cs typeface="+mn-cs"/>
              </a:rPr>
              <a:t>satelites</a:t>
            </a:r>
            <a:r>
              <a:rPr lang="en-GB" sz="1200" b="0" kern="1200" dirty="0">
                <a:solidFill>
                  <a:schemeClr val="tx1"/>
                </a:solidFill>
                <a:effectLst/>
                <a:latin typeface="+mn-lt"/>
                <a:ea typeface="+mn-ea"/>
                <a:cs typeface="+mn-cs"/>
              </a:rPr>
              <a:t>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TODO: OBIS </a:t>
            </a:r>
            <a:r>
              <a:rPr lang="en-US" dirty="0"/>
              <a:t>and supporting </a:t>
            </a:r>
            <a:r>
              <a:rPr lang="en-US"/>
              <a:t>services graph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data to the OBIS archive, the network of regional and thematic OBIS nodes execute stringent quality checks, such as validating accurate scientific nomenclature, and transform the data to meet Darwin Core standards, attaching metadata to improve discoverability and suitability for new purposes, to ultimately, magnify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Such as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The analysis showed that climate change shrank, widened and overall altered species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identified 30% of the ocean that is of immediate conservation concern responding to a call from the International Union for Conservation of Nature (IUCN) to protect 30% of the ocean.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most of our focus this week is to increase your comfort level with </a:t>
            </a:r>
            <a:r>
              <a:rPr lang="en-GB" sz="1200" kern="1200" dirty="0" err="1">
                <a:solidFill>
                  <a:schemeClr val="tx1"/>
                </a:solidFill>
                <a:effectLst/>
                <a:latin typeface="+mn-lt"/>
                <a:ea typeface="+mn-ea"/>
                <a:cs typeface="+mn-cs"/>
              </a:rPr>
              <a:t>DarwinCore</a:t>
            </a:r>
            <a:r>
              <a:rPr lang="en-GB" sz="1200" kern="1200" dirty="0">
                <a:solidFill>
                  <a:schemeClr val="tx1"/>
                </a:solidFill>
                <a:effectLst/>
                <a:latin typeface="+mn-lt"/>
                <a:ea typeface="+mn-ea"/>
                <a:cs typeface="+mn-cs"/>
              </a:rPr>
              <a:t> terms and the QC that OBIS requires, to make it easier for you to be a data contributor, for the data you collect in the future and perhaps also the historic data that may not have made it into publication yet.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486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68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2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endeavour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Our ocean provides essential services to humankind, and we all know that a healthy ocean teeming with life will support and enhance people’s lives and livelihoods.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pieces of data</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7.sv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More Ways to Contribute to OBIS</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pitchFamily="2" charset="77"/>
                <a:cs typeface="Poppins" pitchFamily="2" charset="77"/>
              </a:rPr>
              <a:t>OBIS:</a:t>
            </a:r>
            <a:endParaRPr lang="en-US">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2710808" y="678435"/>
            <a:ext cx="4596510" cy="1015663"/>
          </a:xfrm>
          <a:prstGeom prst="rect">
            <a:avLst/>
          </a:prstGeom>
        </p:spPr>
        <p:txBody>
          <a:bodyPr wrap="square">
            <a:spAutoFit/>
          </a:bodyPr>
          <a:lstStyle/>
          <a:p>
            <a:pPr defTabSz="685800">
              <a:buClrTx/>
            </a:pPr>
            <a:r>
              <a:rPr lang="en-GB" sz="3000" kern="1200" dirty="0">
                <a:solidFill>
                  <a:prstClr val="white"/>
                </a:solidFill>
                <a:latin typeface="Poppins Medium" pitchFamily="2" charset="77"/>
                <a:ea typeface="+mn-ea"/>
                <a:cs typeface="Poppins Medium" pitchFamily="2" charset="77"/>
              </a:rPr>
              <a:t>Free, accessible and detailed marine data</a:t>
            </a:r>
            <a:endParaRPr lang="en-PT" sz="3000" kern="1200" dirty="0">
              <a:solidFill>
                <a:prstClr val="white"/>
              </a:solidFill>
              <a:latin typeface="Calibri" panose="020F0502020204030204"/>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5" y="465535"/>
            <a:ext cx="3419351" cy="3115742"/>
          </a:xfrm>
        </p:spPr>
        <p:txBody>
          <a:bodyPr lIns="0" tIns="0" rIns="0" bIns="0"/>
          <a:lstStyle/>
          <a:p>
            <a:r>
              <a:rPr lang="en-GB" sz="3600" b="1">
                <a:solidFill>
                  <a:srgbClr val="005FAA"/>
                </a:solidFill>
                <a:latin typeface="Poppins" pitchFamily="2" charset="77"/>
                <a:cs typeface="Poppins" pitchFamily="2" charset="77"/>
              </a:rPr>
              <a:t>OBIS -</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Origins, history</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and achievements</a:t>
            </a:r>
            <a:endParaRPr lang="en-US" sz="3600" b="1">
              <a:solidFill>
                <a:srgbClr val="005FAA"/>
              </a:solidFill>
              <a:latin typeface="Poppins" pitchFamily="2" charset="77"/>
              <a:cs typeface="Poppins" pitchFamily="2" charset="77"/>
            </a:endParaRP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477778" y="1503029"/>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Census of Marine Life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GB" sz="1350" kern="1200">
                <a:ea typeface="+mn-ea"/>
              </a:rPr>
              <a:t>Between 2000 and 2010 the multimillion-dollar initiative saw collaborative and individual efforts from more than </a:t>
            </a:r>
            <a:r>
              <a:rPr lang="en-GB" sz="1350" b="1" u="sng" kern="1200" dirty="0">
                <a:ea typeface="+mn-ea"/>
              </a:rPr>
              <a:t>2700 scientists </a:t>
            </a:r>
            <a:r>
              <a:rPr lang="en-GB" sz="1350" kern="1200">
                <a:ea typeface="+mn-ea"/>
              </a:rPr>
              <a:t>and </a:t>
            </a:r>
            <a:r>
              <a:rPr lang="en-GB" sz="1350" b="1" u="sng" kern="1200" dirty="0">
                <a:ea typeface="+mn-ea"/>
              </a:rPr>
              <a:t>more than 80 nations</a:t>
            </a:r>
            <a:r>
              <a:rPr lang="en-GB" sz="1350" kern="1200">
                <a:ea typeface="+mn-ea"/>
              </a:rPr>
              <a:t>, putting the discipline of marine science on the map, </a:t>
            </a:r>
            <a:r>
              <a:rPr lang="en-GB" sz="1350" b="1" u="sng" kern="1200" dirty="0">
                <a:ea typeface="+mn-ea"/>
              </a:rPr>
              <a:t>discovering more than 6000 new marine species </a:t>
            </a:r>
            <a:r>
              <a:rPr lang="en-GB" sz="1350" kern="1200">
                <a:ea typeface="+mn-ea"/>
              </a:rPr>
              <a:t>and highlighting some of the most urgent threats to our oceans.</a:t>
            </a:r>
            <a:endParaRPr lang="en-US" sz="1350" kern="120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en-GB" sz="3600" b="1" dirty="0">
                <a:solidFill>
                  <a:srgbClr val="005FAA"/>
                </a:solidFill>
                <a:latin typeface="Poppins" pitchFamily="2" charset="77"/>
                <a:cs typeface="Poppins" pitchFamily="2" charset="77"/>
              </a:rPr>
              <a:t>OBIS: Free, accessible and detailed marine</a:t>
            </a:r>
            <a:br>
              <a:rPr lang="en-GB" sz="3600" b="1" dirty="0">
                <a:solidFill>
                  <a:srgbClr val="005FAA"/>
                </a:solidFill>
                <a:latin typeface="Poppins" pitchFamily="2" charset="77"/>
                <a:cs typeface="Poppins" pitchFamily="2" charset="77"/>
              </a:rPr>
            </a:br>
            <a:r>
              <a:rPr lang="en-GB" sz="3600" b="1" dirty="0">
                <a:solidFill>
                  <a:srgbClr val="005FAA"/>
                </a:solidFill>
                <a:latin typeface="Poppins" pitchFamily="2" charset="77"/>
                <a:cs typeface="Poppins" pitchFamily="2" charset="77"/>
              </a:rPr>
              <a:t>data</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330141"/>
            <a:ext cx="2353172"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At its core, OBIS operates as a rich database on marine life, rooted in international collaboration. OBIS data is used to tackle common challenges that concern the marine environment. </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US" sz="1350" kern="1200" dirty="0">
                <a:latin typeface="Poppins"/>
                <a:ea typeface="+mn-ea"/>
              </a:rPr>
              <a:t>But beyond this OBIS promotes a culture of cooperation by supporting training and capacity development. </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025553" y="1207115"/>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Tree>
    <p:extLst>
      <p:ext uri="{BB962C8B-B14F-4D97-AF65-F5344CB8AC3E}">
        <p14:creationId xmlns:p14="http://schemas.microsoft.com/office/powerpoint/2010/main" val="788725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Poppins" pitchFamily="2" charset="77"/>
                <a:cs typeface="Poppins" pitchFamily="2" charset="77"/>
              </a:rPr>
              <a:t>From Nature to Numbers</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1887901" cy="1805153"/>
            <a:chOff x="1166648" y="2743199"/>
            <a:chExt cx="2517201"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80" y="2762633"/>
              <a:ext cx="2406869" cy="23874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a:solidFill>
                    <a:prstClr val="white"/>
                  </a:solidFill>
                  <a:latin typeface="Poppins" pitchFamily="2" charset="77"/>
                  <a:cs typeface="Poppins" pitchFamily="2" charset="77"/>
                </a:rPr>
                <a:t>Presence/Absence data</a:t>
              </a:r>
            </a:p>
            <a:p>
              <a:pPr defTabSz="685800">
                <a:lnSpc>
                  <a:spcPts val="1500"/>
                </a:lnSpc>
                <a:spcBef>
                  <a:spcPts val="750"/>
                </a:spcBef>
                <a:buClrTx/>
              </a:pPr>
              <a:r>
                <a:rPr lang="en-GB" sz="1350" dirty="0">
                  <a:solidFill>
                    <a:srgbClr val="005FAA"/>
                  </a:solidFill>
                  <a:latin typeface="Poppins" pitchFamily="2" charset="77"/>
                  <a:cs typeface="Poppins" pitchFamily="2" charset="77"/>
                </a:rPr>
                <a:t>can originate from sporadic sightings or novel detection methods such as environmental DNA. This quantitative data allows the </a:t>
              </a:r>
              <a:r>
                <a:rPr lang="en-GB" sz="1350" b="1" dirty="0">
                  <a:solidFill>
                    <a:srgbClr val="005FAA"/>
                  </a:solidFill>
                  <a:latin typeface="Poppins" pitchFamily="2" charset="77"/>
                  <a:cs typeface="Poppins" pitchFamily="2" charset="77"/>
                </a:rPr>
                <a:t>establishment of species ranges</a:t>
              </a:r>
              <a:r>
                <a:rPr lang="en-GB" sz="1350" dirty="0">
                  <a:solidFill>
                    <a:srgbClr val="005FAA"/>
                  </a:solidFill>
                  <a:latin typeface="Poppins" pitchFamily="2" charset="77"/>
                  <a:cs typeface="Poppins" pitchFamily="2" charset="77"/>
                </a:rPr>
                <a:t>.</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1523353" cy="2515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59717" y="2060190"/>
            <a:ext cx="1974651" cy="1846867"/>
          </a:xfrm>
        </p:spPr>
        <p:txBody>
          <a:bodyPr lIns="0" tIns="0" rIns="0" bIns="0"/>
          <a:lstStyle/>
          <a:p>
            <a:pPr>
              <a:lnSpc>
                <a:spcPts val="1500"/>
              </a:lnSpc>
            </a:pPr>
            <a:r>
              <a:rPr lang="en-GB" sz="1350" dirty="0">
                <a:solidFill>
                  <a:schemeClr val="bg1"/>
                </a:solidFill>
                <a:latin typeface="Poppins" pitchFamily="2" charset="77"/>
                <a:cs typeface="Poppins" pitchFamily="2" charset="77"/>
              </a:rPr>
              <a:t>Abundance data </a:t>
            </a: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the number of individuals </a:t>
            </a:r>
            <a:r>
              <a:rPr lang="en-GB" sz="1350" dirty="0">
                <a:solidFill>
                  <a:srgbClr val="005FAA"/>
                </a:solidFill>
                <a:latin typeface="Poppins" pitchFamily="2" charset="77"/>
                <a:cs typeface="Poppins" pitchFamily="2" charset="77"/>
              </a:rPr>
              <a:t>of a species in a given area or volume of seawater or sediment. This is a key metric for the conservation of vulnerable organisms and the management of species populations like fish stocks.</a:t>
            </a:r>
          </a:p>
          <a:p>
            <a:pPr>
              <a:lnSpc>
                <a:spcPts val="1500"/>
              </a:lnSpc>
            </a:pP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p:cNvCxnSpPr>
          <p:nvPr/>
        </p:nvCxnSpPr>
        <p:spPr>
          <a:xfrm>
            <a:off x="2483070" y="2159876"/>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a:solidFill>
                  <a:srgbClr val="005FAA"/>
                </a:solidFill>
                <a:latin typeface="Poppins" pitchFamily="2" charset="77"/>
                <a:cs typeface="Poppins" pitchFamily="2" charset="77"/>
              </a:rPr>
              <a:t>From Nature to Numbers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403132"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4739" y="2085452"/>
            <a:ext cx="1876013" cy="1940351"/>
          </a:xfrm>
        </p:spPr>
        <p:txBody>
          <a:bodyPr lIns="0" tIns="0" rIns="0" bIns="0"/>
          <a:lstStyle/>
          <a:p>
            <a:pPr>
              <a:lnSpc>
                <a:spcPts val="1500"/>
              </a:lnSpc>
            </a:pPr>
            <a:r>
              <a:rPr lang="en-GB" sz="1350" dirty="0">
                <a:solidFill>
                  <a:schemeClr val="bg1"/>
                </a:solidFill>
                <a:latin typeface="Poppins" pitchFamily="2" charset="77"/>
                <a:cs typeface="Poppins" pitchFamily="2" charset="77"/>
              </a:rPr>
              <a:t>Historical data</a:t>
            </a:r>
          </a:p>
          <a:p>
            <a:pPr>
              <a:lnSpc>
                <a:spcPts val="1500"/>
              </a:lnSpc>
            </a:pPr>
            <a:r>
              <a:rPr lang="en-GB" sz="1350" dirty="0">
                <a:solidFill>
                  <a:srgbClr val="005FAA"/>
                </a:solidFill>
                <a:latin typeface="Poppins" pitchFamily="2" charset="77"/>
                <a:cs typeface="Poppins" pitchFamily="2" charset="77"/>
              </a:rPr>
              <a:t>characterises historic records and findings preserved in archives, libraries and older data series which enable </a:t>
            </a:r>
            <a:r>
              <a:rPr lang="en-GB" sz="1350" b="1" dirty="0">
                <a:solidFill>
                  <a:srgbClr val="005FAA"/>
                </a:solidFill>
                <a:latin typeface="Poppins" pitchFamily="2" charset="77"/>
                <a:cs typeface="Poppins" pitchFamily="2" charset="77"/>
              </a:rPr>
              <a:t>comparative analysis over time</a:t>
            </a:r>
            <a:r>
              <a:rPr lang="en-GB" sz="1350" dirty="0">
                <a:solidFill>
                  <a:srgbClr val="005FAA"/>
                </a:solidFill>
                <a:latin typeface="Poppins" pitchFamily="2" charset="77"/>
                <a:cs typeface="Poppins" pitchFamily="2" charset="77"/>
              </a:rPr>
              <a:t>. </a:t>
            </a:r>
          </a:p>
          <a:p>
            <a:pPr>
              <a:lnSpc>
                <a:spcPts val="1500"/>
              </a:lnSpc>
            </a:pP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064422" y="2175642"/>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31642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39"/>
            <a:ext cx="1876013" cy="1483150"/>
          </a:xfrm>
        </p:spPr>
        <p:txBody>
          <a:bodyPr lIns="0" tIns="0" rIns="0" bIns="0"/>
          <a:lstStyle/>
          <a:p>
            <a:pPr>
              <a:lnSpc>
                <a:spcPts val="1500"/>
              </a:lnSpc>
            </a:pPr>
            <a:r>
              <a:rPr lang="en-GB" sz="1350" dirty="0">
                <a:solidFill>
                  <a:schemeClr val="bg1"/>
                </a:solidFill>
                <a:latin typeface="Poppins" pitchFamily="2" charset="77"/>
                <a:cs typeface="Poppins" pitchFamily="2" charset="77"/>
              </a:rPr>
              <a:t>Habitat</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data about </a:t>
            </a:r>
            <a:r>
              <a:rPr lang="en-GB" sz="1350" b="1" dirty="0">
                <a:solidFill>
                  <a:srgbClr val="005FAA"/>
                </a:solidFill>
                <a:latin typeface="Poppins" pitchFamily="2" charset="77"/>
                <a:cs typeface="Poppins" pitchFamily="2" charset="77"/>
              </a:rPr>
              <a:t>biological as well as habitat and geographic diversity. </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174563" y="2148853"/>
            <a:ext cx="1277438"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340069"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40"/>
            <a:ext cx="1876013" cy="1230902"/>
          </a:xfrm>
        </p:spPr>
        <p:txBody>
          <a:bodyPr lIns="0" tIns="0" rIns="0" bIns="0"/>
          <a:lstStyle/>
          <a:p>
            <a:pPr>
              <a:lnSpc>
                <a:spcPts val="1500"/>
              </a:lnSpc>
            </a:pPr>
            <a:r>
              <a:rPr lang="en-GB" sz="1350" dirty="0">
                <a:solidFill>
                  <a:schemeClr val="bg1"/>
                </a:solidFill>
                <a:latin typeface="Poppins" pitchFamily="2" charset="77"/>
                <a:cs typeface="Poppins" pitchFamily="2" charset="77"/>
              </a:rPr>
              <a:t>Tracking</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movement data</a:t>
            </a:r>
            <a:r>
              <a:rPr lang="en-GB" sz="1350" dirty="0">
                <a:solidFill>
                  <a:srgbClr val="005FAA"/>
                </a:solidFill>
                <a:latin typeface="Poppins" pitchFamily="2" charset="77"/>
                <a:cs typeface="Poppins" pitchFamily="2" charset="77"/>
              </a:rPr>
              <a:t> that follows animals via satellites or bioacoustics. </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207173" y="2175642"/>
            <a:ext cx="92930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3055" y="1294681"/>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4384373"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 Data life cycle</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Data is compiled from multiple </a:t>
            </a:r>
            <a:r>
              <a:rPr lang="en-US" sz="1350" b="1" dirty="0">
                <a:solidFill>
                  <a:srgbClr val="005FAA"/>
                </a:solidFill>
              </a:rPr>
              <a:t>observations</a:t>
            </a:r>
            <a:endParaRPr lang="en-GB" sz="1350" b="1"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en-GB" sz="1350" b="1" dirty="0">
                <a:solidFill>
                  <a:srgbClr val="00B5DC"/>
                </a:solidFill>
                <a:latin typeface="Poppins"/>
                <a:cs typeface="Poppins" pitchFamily="2" charset="77"/>
              </a:rPr>
              <a:t>Integration:</a:t>
            </a:r>
          </a:p>
          <a:p>
            <a:pPr>
              <a:lnSpc>
                <a:spcPts val="1500"/>
              </a:lnSpc>
            </a:pPr>
            <a:r>
              <a:rPr lang="en-GB" sz="1350" dirty="0">
                <a:solidFill>
                  <a:srgbClr val="005FAA"/>
                </a:solidFill>
              </a:rPr>
              <a:t>During the </a:t>
            </a:r>
            <a:r>
              <a:rPr lang="en-GB" sz="1350" b="1" dirty="0">
                <a:solidFill>
                  <a:srgbClr val="005FAA"/>
                </a:solidFill>
              </a:rPr>
              <a:t>standardisation</a:t>
            </a:r>
            <a:r>
              <a:rPr lang="en-GB" sz="1350" dirty="0">
                <a:solidFill>
                  <a:srgbClr val="005FAA"/>
                </a:solidFill>
              </a:rPr>
              <a:t> process the OBIS thematic and regional nodes check data quality and apply </a:t>
            </a:r>
            <a:r>
              <a:rPr lang="en-GB" sz="1350" b="1" dirty="0">
                <a:solidFill>
                  <a:srgbClr val="005FAA"/>
                </a:solidFill>
              </a:rPr>
              <a:t>Darwin Core Standards </a:t>
            </a:r>
            <a:endParaRPr lang="en-GB" sz="1350" b="1" dirty="0">
              <a:solidFill>
                <a:srgbClr val="005FAA"/>
              </a:solidFill>
              <a:latin typeface="Poppins Light" pitchFamily="2" charset="77"/>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00B5DC"/>
                </a:solidFill>
                <a:latin typeface="Poppins" pitchFamily="2" charset="77"/>
                <a:cs typeface="Poppins" pitchFamily="2" charset="77"/>
              </a:rPr>
              <a:t>Contribution:</a:t>
            </a:r>
          </a:p>
          <a:p>
            <a:pPr>
              <a:lnSpc>
                <a:spcPts val="1500"/>
              </a:lnSpc>
            </a:pPr>
            <a:r>
              <a:rPr lang="en-GB" sz="1350" dirty="0">
                <a:solidFill>
                  <a:srgbClr val="005FAA"/>
                </a:solidFill>
                <a:latin typeface="Poppins Light" pitchFamily="2" charset="77"/>
                <a:cs typeface="Poppins Light" pitchFamily="2" charset="77"/>
              </a:rPr>
              <a:t>The data is then deposited in the OBIS database and </a:t>
            </a:r>
            <a:r>
              <a:rPr lang="en-GB" sz="1350" b="1" dirty="0">
                <a:solidFill>
                  <a:srgbClr val="005FAA"/>
                </a:solidFill>
                <a:latin typeface="Poppins Light" pitchFamily="2" charset="77"/>
                <a:cs typeface="Poppins Light" pitchFamily="2" charset="77"/>
              </a:rPr>
              <a:t>made accessible to everyone</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1131079"/>
          </a:xfrm>
          <a:prstGeom prst="rect">
            <a:avLst/>
          </a:prstGeom>
          <a:noFill/>
        </p:spPr>
        <p:txBody>
          <a:bodyPr wrap="square" rtlCol="0">
            <a:spAutoFit/>
          </a:bodyPr>
          <a:lstStyle/>
          <a:p>
            <a:pPr defTabSz="685800">
              <a:buClrTx/>
            </a:pPr>
            <a:r>
              <a:rPr lang="en-GB" sz="1350" kern="1200" dirty="0">
                <a:solidFill>
                  <a:srgbClr val="005FAA"/>
                </a:solidFill>
                <a:latin typeface="Poppins Light" pitchFamily="2" charset="77"/>
                <a:ea typeface="+mn-ea"/>
                <a:cs typeface="Poppins Light" pitchFamily="2" charset="77"/>
              </a:rPr>
              <a:t>The OBIS database follows </a:t>
            </a:r>
            <a:r>
              <a:rPr lang="en-GB" sz="1350" b="1" kern="1200" dirty="0">
                <a:solidFill>
                  <a:srgbClr val="005FAA"/>
                </a:solidFill>
                <a:latin typeface="Poppins Light" pitchFamily="2" charset="77"/>
                <a:ea typeface="+mn-ea"/>
                <a:cs typeface="Poppins Light" pitchFamily="2" charset="77"/>
              </a:rPr>
              <a:t>FAIR guiding principles </a:t>
            </a:r>
            <a:r>
              <a:rPr lang="en-GB" sz="1350" kern="1200" dirty="0">
                <a:solidFill>
                  <a:srgbClr val="005FAA"/>
                </a:solidFill>
                <a:latin typeface="Poppins Light" pitchFamily="2" charset="77"/>
                <a:ea typeface="+mn-ea"/>
                <a:cs typeface="Poppins Light" pitchFamily="2" charset="77"/>
              </a:rPr>
              <a:t>of scientific data management and stewardship</a:t>
            </a:r>
          </a:p>
          <a:p>
            <a:pPr defTabSz="685800">
              <a:buClrTx/>
            </a:pPr>
            <a:endParaRPr lang="en-US"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EA617F"/>
                </a:solidFill>
                <a:latin typeface="Poppins" pitchFamily="2" charset="77"/>
                <a:cs typeface="Poppins" pitchFamily="2" charset="77"/>
              </a:rPr>
              <a:t>Access:</a:t>
            </a:r>
          </a:p>
          <a:p>
            <a:pPr>
              <a:lnSpc>
                <a:spcPts val="1500"/>
              </a:lnSpc>
            </a:pPr>
            <a:r>
              <a:rPr lang="en-GB" sz="1350" dirty="0">
                <a:solidFill>
                  <a:srgbClr val="005FAA"/>
                </a:solidFill>
                <a:latin typeface="Poppins Light" pitchFamily="2" charset="77"/>
                <a:cs typeface="Poppins Light" pitchFamily="2" charset="77"/>
              </a:rPr>
              <a:t>Mapper on OBIS server</a:t>
            </a:r>
          </a:p>
          <a:p>
            <a:pPr>
              <a:lnSpc>
                <a:spcPts val="1500"/>
              </a:lnSpc>
            </a:pPr>
            <a:r>
              <a:rPr lang="en-GB" sz="1350" dirty="0">
                <a:solidFill>
                  <a:srgbClr val="005FAA"/>
                </a:solidFill>
                <a:latin typeface="Poppins Light" pitchFamily="2" charset="77"/>
                <a:cs typeface="Poppins Light" pitchFamily="2" charset="77"/>
              </a:rPr>
              <a:t>R (analytical platform) &amp; </a:t>
            </a:r>
            <a:r>
              <a:rPr lang="en-GB" sz="1350" dirty="0" err="1">
                <a:solidFill>
                  <a:srgbClr val="005FAA"/>
                </a:solidFill>
                <a:latin typeface="Poppins Light" pitchFamily="2" charset="77"/>
                <a:cs typeface="Poppins Light" pitchFamily="2" charset="77"/>
              </a:rPr>
              <a:t>robis</a:t>
            </a:r>
            <a:r>
              <a:rPr lang="en-GB" sz="1350" dirty="0">
                <a:solidFill>
                  <a:srgbClr val="005FAA"/>
                </a:solidFill>
                <a:latin typeface="Poppins Light" pitchFamily="2" charset="77"/>
                <a:cs typeface="Poppins Light" pitchFamily="2" charset="77"/>
              </a:rPr>
              <a:t> package</a:t>
            </a:r>
          </a:p>
          <a:p>
            <a:pPr>
              <a:lnSpc>
                <a:spcPts val="1500"/>
              </a:lnSpc>
            </a:pPr>
            <a:r>
              <a:rPr lang="en-GB" sz="1350" dirty="0">
                <a:solidFill>
                  <a:srgbClr val="005FAA"/>
                </a:solidFill>
                <a:latin typeface="Poppins Light" pitchFamily="2" charset="77"/>
                <a:cs typeface="Poppins Light" pitchFamily="2" charset="77"/>
              </a:rPr>
              <a:t>Third party application</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7" y="2705617"/>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6" y="316999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67100"/>
            <a:ext cx="1869507" cy="242395"/>
          </a:xfrm>
          <a:solidFill>
            <a:srgbClr val="D0C9FF"/>
          </a:solidFill>
        </p:spPr>
        <p:txBody>
          <a:bodyPr/>
          <a:lstStyle/>
          <a:p>
            <a:r>
              <a:rPr lang="en-US" sz="1350" b="1" dirty="0">
                <a:solidFill>
                  <a:srgbClr val="8480BB"/>
                </a:solidFill>
              </a:rPr>
              <a:t>Capacity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431834"/>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361340"/>
            <a:ext cx="1697297" cy="472667"/>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Build, improve and retain skills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b="1" dirty="0">
                <a:solidFill>
                  <a:srgbClr val="005FAA"/>
                </a:solidFill>
                <a:latin typeface="Poppins"/>
                <a:cs typeface="Poppins" pitchFamily="2" charset="77"/>
              </a:rPr>
              <a:t>OBIS CASE STUDIES</a:t>
            </a:r>
            <a:endParaRPr lang="en-US" dirty="0">
              <a:solidFill>
                <a:srgbClr val="005FAA"/>
              </a:solidFill>
              <a:highlight>
                <a:srgbClr val="FFFF00"/>
              </a:highlight>
              <a:latin typeface="Poppins"/>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879397"/>
            <a:ext cx="2035720" cy="4438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376633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Medium" pitchFamily="2" charset="77"/>
                <a:cs typeface="Poppins Medium" pitchFamily="2" charset="77"/>
              </a:rPr>
              <a:t>Climate</a:t>
            </a:r>
            <a:r>
              <a:rPr lang="en-GB" sz="3600" b="1" dirty="0">
                <a:solidFill>
                  <a:srgbClr val="005FAA"/>
                </a:solidFill>
                <a:latin typeface="Poppins Medium" pitchFamily="2" charset="77"/>
                <a:cs typeface="Poppins Medium" pitchFamily="2" charset="77"/>
              </a:rPr>
              <a:t> </a:t>
            </a:r>
          </a:p>
          <a:p>
            <a:pPr defTabSz="685800">
              <a:lnSpc>
                <a:spcPts val="3645"/>
              </a:lnSpc>
              <a:buClrTx/>
            </a:pPr>
            <a:r>
              <a:rPr lang="en-GB" sz="3600" b="1" dirty="0">
                <a:solidFill>
                  <a:srgbClr val="005FAA"/>
                </a:solidFill>
                <a:latin typeface="Poppins Medium" pitchFamily="2" charset="77"/>
                <a:cs typeface="Poppins Medium" pitchFamily="2" charset="77"/>
              </a:rPr>
              <a:t>and Biodiversity research</a:t>
            </a:r>
            <a:endParaRPr lang="en-US" sz="3600" b="1"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dirty="0">
                <a:solidFill>
                  <a:srgbClr val="005FAA"/>
                </a:solidFill>
                <a:latin typeface="Poppins" pitchFamily="2" charset="77"/>
                <a:cs typeface="Poppins" pitchFamily="2" charset="77"/>
              </a:rPr>
              <a:t>Climate change has altered the distribution ranges of marine species</a:t>
            </a: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14111" y="632409"/>
            <a:ext cx="1927013" cy="162206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en-US" sz="1050" b="1">
                <a:solidFill>
                  <a:srgbClr val="EA617F"/>
                </a:solidFill>
                <a:latin typeface="Poppins" pitchFamily="2" charset="77"/>
                <a:cs typeface="Poppins" pitchFamily="2" charset="77"/>
              </a:rPr>
              <a:t>“OBIS is really good at establishing trust with who collects the data and giving credit to scientists generating data. They magnify the effect of each contributor so that each scientist is properly acknowledged.”</a:t>
            </a:r>
            <a:endParaRPr lang="en-US" sz="1050" b="1" dirty="0">
              <a:solidFill>
                <a:srgbClr val="EA617F"/>
              </a:solidFill>
              <a:highlight>
                <a:srgbClr val="FFFF00"/>
              </a:highlight>
              <a:latin typeface="Poppins" pitchFamily="2" charset="77"/>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900" kern="1200">
                <a:solidFill>
                  <a:prstClr val="white"/>
                </a:solidFill>
                <a:latin typeface="Poppins" pitchFamily="2" charset="77"/>
                <a:ea typeface="+mn-ea"/>
                <a:cs typeface="Poppins" pitchFamily="2" charset="77"/>
              </a:rPr>
              <a:t>Maria Dornelas </a:t>
            </a:r>
          </a:p>
          <a:p>
            <a:pPr defTabSz="685800">
              <a:lnSpc>
                <a:spcPts val="1125"/>
              </a:lnSpc>
              <a:buClrTx/>
            </a:pPr>
            <a:r>
              <a:rPr lang="en-PT" sz="900" kern="1200">
                <a:solidFill>
                  <a:srgbClr val="005FAA"/>
                </a:solidFill>
                <a:latin typeface="Poppins Light" pitchFamily="2" charset="77"/>
                <a:ea typeface="+mn-ea"/>
                <a:cs typeface="Poppins Light" pitchFamily="2" charset="77"/>
              </a:rPr>
              <a:t>University of St. Andrews, UK</a:t>
            </a: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Conservation</a:t>
            </a:r>
            <a:r>
              <a:rPr lang="en-GB" sz="3600" b="1" dirty="0">
                <a:solidFill>
                  <a:srgbClr val="005FAA"/>
                </a:solidFill>
                <a:latin typeface="Poppins SemiBold" pitchFamily="2" charset="77"/>
                <a:cs typeface="Poppins SemiBold" pitchFamily="2" charset="77"/>
              </a:rPr>
              <a:t> of Ecologically Significant Areas</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3001854"/>
            <a:ext cx="1927013" cy="166420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Combining OBIS data on species diversity, richness and endemicity, with environmental data, researchers identified 30% of the ocean area as having immediate concern for conservation.</a:t>
            </a:r>
            <a:endParaRPr lang="en-US" sz="1350" dirty="0">
              <a:solidFill>
                <a:srgbClr val="005FAA"/>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0D549AC2-E93F-3A45-947D-5AA559F254D9}"/>
              </a:ext>
            </a:extLst>
          </p:cNvPr>
          <p:cNvSpPr/>
          <p:nvPr/>
        </p:nvSpPr>
        <p:spPr>
          <a:xfrm>
            <a:off x="7220607" y="2656490"/>
            <a:ext cx="1442545" cy="165538"/>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220607" y="1151620"/>
            <a:ext cx="1676530" cy="134616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 have used OBIS data multiple times.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It is marvelous.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The </a:t>
            </a:r>
            <a:r>
              <a:rPr lang="en-US" sz="1050" b="1" dirty="0" err="1">
                <a:solidFill>
                  <a:srgbClr val="8480BB"/>
                </a:solidFill>
                <a:latin typeface="Poppins" pitchFamily="2" charset="77"/>
                <a:cs typeface="Poppins" pitchFamily="2" charset="77"/>
              </a:rPr>
              <a:t>standardisation</a:t>
            </a:r>
            <a:r>
              <a:rPr lang="en-US" sz="1050" b="1" dirty="0">
                <a:solidFill>
                  <a:srgbClr val="8480BB"/>
                </a:solidFill>
                <a:latin typeface="Poppins" pitchFamily="2" charset="77"/>
                <a:cs typeface="Poppins" pitchFamily="2" charset="77"/>
              </a:rPr>
              <a:t> by OBIS nodes makes data comparable and adds real value and depth to our research.”</a:t>
            </a:r>
          </a:p>
        </p:txBody>
      </p:sp>
      <p:sp>
        <p:nvSpPr>
          <p:cNvPr id="17" name="Rectangle 16">
            <a:extLst>
              <a:ext uri="{FF2B5EF4-FFF2-40B4-BE49-F238E27FC236}">
                <a16:creationId xmlns:a16="http://schemas.microsoft.com/office/drawing/2014/main" id="{04B4A13D-E848-4346-92C0-3557FCADCB3F}"/>
              </a:ext>
            </a:extLst>
          </p:cNvPr>
          <p:cNvSpPr/>
          <p:nvPr/>
        </p:nvSpPr>
        <p:spPr>
          <a:xfrm>
            <a:off x="7281905" y="2676217"/>
            <a:ext cx="1105352" cy="571480"/>
          </a:xfrm>
          <a:prstGeom prst="rect">
            <a:avLst/>
          </a:prstGeom>
        </p:spPr>
        <p:txBody>
          <a:bodyPr lIns="0" tIns="0" rIns="0" bIns="0"/>
          <a:lstStyle/>
          <a:p>
            <a:pPr defTabSz="685800">
              <a:lnSpc>
                <a:spcPts val="1125"/>
              </a:lnSpc>
              <a:buClrTx/>
            </a:pPr>
            <a:r>
              <a:rPr lang="en-GB" sz="900" kern="1200">
                <a:solidFill>
                  <a:prstClr val="white"/>
                </a:solidFill>
                <a:latin typeface="Poppins" pitchFamily="2" charset="77"/>
                <a:ea typeface="+mn-ea"/>
                <a:cs typeface="Poppins" pitchFamily="2" charset="77"/>
              </a:rPr>
              <a:t>Mark Costello</a:t>
            </a:r>
          </a:p>
          <a:p>
            <a:pPr defTabSz="685800">
              <a:lnSpc>
                <a:spcPts val="1125"/>
              </a:lnSpc>
              <a:buClrTx/>
            </a:pPr>
            <a:r>
              <a:rPr lang="en-GB" sz="900" kern="1200">
                <a:solidFill>
                  <a:srgbClr val="005FAA"/>
                </a:solidFill>
                <a:latin typeface="Poppins Light" pitchFamily="2" charset="77"/>
                <a:ea typeface="+mn-ea"/>
                <a:cs typeface="Poppins Light" pitchFamily="2" charset="77"/>
              </a:rPr>
              <a:t>University of Auckland, New Zealand</a:t>
            </a:r>
            <a:endParaRPr lang="en-PT" sz="900" kern="120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145066"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365773" y="465535"/>
            <a:ext cx="5644732"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553886" y="907354"/>
            <a:ext cx="1806929"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259954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Private</a:t>
            </a:r>
            <a:r>
              <a:rPr lang="en-GB" sz="3600" b="1" dirty="0">
                <a:solidFill>
                  <a:srgbClr val="005FAA"/>
                </a:solidFill>
                <a:latin typeface="Poppins SemiBold" pitchFamily="2" charset="77"/>
                <a:cs typeface="Poppins SemiBold" pitchFamily="2" charset="77"/>
              </a:rPr>
              <a:t> Sector Usage</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6" y="3052788"/>
            <a:ext cx="1871832"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Ecological impact assessments are now essential to unite economic considerations with ecological concerns</a:t>
            </a:r>
            <a:endParaRPr lang="en-US" sz="1350" dirty="0">
              <a:solidFill>
                <a:srgbClr val="005FAA"/>
              </a:solidFill>
              <a:latin typeface="Poppins" pitchFamily="2" charset="77"/>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Contributions to your national </a:t>
            </a:r>
            <a:r>
              <a:rPr lang="en-GB" sz="1350" b="1" dirty="0">
                <a:solidFill>
                  <a:srgbClr val="005FAA"/>
                </a:solidFill>
              </a:rPr>
              <a:t>OBIS</a:t>
            </a:r>
            <a:r>
              <a:rPr lang="en-GB" sz="1350" dirty="0">
                <a:solidFill>
                  <a:srgbClr val="005FAA"/>
                </a:solidFill>
              </a:rPr>
              <a:t> node both ongoing and historical</a:t>
            </a:r>
            <a:endParaRPr lang="en-US" sz="1350"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629776"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a:t>
            </a:r>
          </a:p>
          <a:p>
            <a:pPr defTabSz="685800">
              <a:buClrTx/>
            </a:pPr>
            <a:r>
              <a:rPr lang="en-US" sz="3600" b="1" dirty="0">
                <a:solidFill>
                  <a:srgbClr val="005FAA"/>
                </a:solidFill>
                <a:latin typeface="Poppins" pitchFamily="2" charset="77"/>
                <a:cs typeface="Poppins" pitchFamily="2" charset="77"/>
              </a:rPr>
              <a:t>Contributor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1229339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23666" y="2268979"/>
            <a:ext cx="2923575" cy="457200"/>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srgbClr val="005FAA"/>
                </a:solidFill>
                <a:latin typeface="Poppins SemiBold" pitchFamily="2" charset="77"/>
                <a:cs typeface="Poppins SemiBold" pitchFamily="2" charset="77"/>
              </a:rPr>
              <a:t>Regional</a:t>
            </a:r>
          </a:p>
          <a:p>
            <a:pPr defTabSz="685800">
              <a:lnSpc>
                <a:spcPts val="3645"/>
              </a:lnSpc>
              <a:buClrTx/>
            </a:pPr>
            <a:r>
              <a:rPr lang="en-GB" sz="3600" b="1" dirty="0">
                <a:solidFill>
                  <a:srgbClr val="005FAA"/>
                </a:solidFill>
                <a:latin typeface="Poppins SemiBold" pitchFamily="2" charset="77"/>
                <a:cs typeface="Poppins SemiBold" pitchFamily="2" charset="77"/>
              </a:rPr>
              <a:t>and Global Ocean </a:t>
            </a:r>
            <a:r>
              <a:rPr lang="en-GB" sz="3600" b="1" dirty="0">
                <a:solidFill>
                  <a:prstClr val="white"/>
                </a:solidFill>
                <a:latin typeface="Poppins SemiBold" pitchFamily="2" charset="77"/>
                <a:cs typeface="Poppins SemiBold" pitchFamily="2" charset="77"/>
              </a:rPr>
              <a:t>Governance</a:t>
            </a:r>
            <a:endParaRPr lang="en-US" sz="3600" dirty="0">
              <a:solidFill>
                <a:prstClr val="white"/>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3043999"/>
            <a:ext cx="1871832" cy="115182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Regional and global policies base their decisions either directly on OBIS data or on research, which employs OBIS data.</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580875"/>
            <a:ext cx="2309647" cy="148017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“Sharing of knowledge</a:t>
            </a:r>
          </a:p>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(e.g., OBIS) and open access to information and data streams, particularly across sectors, should be encouraged in order to ensure that the data collected are made available to all.”</a:t>
            </a:r>
          </a:p>
        </p:txBody>
      </p:sp>
      <p:sp>
        <p:nvSpPr>
          <p:cNvPr id="14" name="Rectangle 13">
            <a:extLst>
              <a:ext uri="{FF2B5EF4-FFF2-40B4-BE49-F238E27FC236}">
                <a16:creationId xmlns:a16="http://schemas.microsoft.com/office/drawing/2014/main" id="{761BBC93-7A52-514C-B93E-194C969339F6}"/>
              </a:ext>
            </a:extLst>
          </p:cNvPr>
          <p:cNvSpPr/>
          <p:nvPr/>
        </p:nvSpPr>
        <p:spPr>
          <a:xfrm>
            <a:off x="6454213" y="2235276"/>
            <a:ext cx="1775386" cy="169459"/>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2nd UN World Ocean Assessment</a:t>
            </a:r>
            <a:endParaRPr lang="en-PT" sz="900" kern="1200" dirty="0">
              <a:solidFill>
                <a:prstClr val="white"/>
              </a:solidFill>
              <a:latin typeface="Poppins Light" pitchFamily="2" charset="77"/>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877000" cy="2635449"/>
          </a:xfrm>
        </p:spPr>
        <p:txBody>
          <a:bodyPr lIns="0" tIns="0" rIns="0" bIns="0" anchor="t"/>
          <a:lstStyle/>
          <a:p>
            <a:pPr>
              <a:lnSpc>
                <a:spcPts val="1500"/>
              </a:lnSpc>
            </a:pPr>
            <a:r>
              <a:rPr lang="en-GB" sz="1350" b="1" dirty="0">
                <a:solidFill>
                  <a:srgbClr val="00B5DC"/>
                </a:solidFill>
                <a:latin typeface="Poppins"/>
                <a:cs typeface="Poppins" pitchFamily="2" charset="77"/>
              </a:rPr>
              <a:t>Curation:</a:t>
            </a:r>
          </a:p>
          <a:p>
            <a:pPr>
              <a:lnSpc>
                <a:spcPts val="1500"/>
              </a:lnSpc>
            </a:pPr>
            <a:r>
              <a:rPr lang="en-GB" sz="1350" b="1" dirty="0">
                <a:solidFill>
                  <a:srgbClr val="005FAA"/>
                </a:solidFill>
                <a:latin typeface="Poppins Light" pitchFamily="2" charset="77"/>
                <a:cs typeface="Poppins Light" pitchFamily="2" charset="77"/>
              </a:rPr>
              <a:t>Records currently in OBIS and OBIS Canada can be reviewed and revised to pass more of the QC checks OBIS conducts.</a:t>
            </a:r>
          </a:p>
          <a:p>
            <a:pPr>
              <a:lnSpc>
                <a:spcPts val="1500"/>
              </a:lnSpc>
            </a:pPr>
            <a:endParaRPr lang="en-GB" sz="1350" b="1" dirty="0">
              <a:solidFill>
                <a:srgbClr val="005FAA"/>
              </a:solidFill>
              <a:latin typeface="Poppins Light" pitchFamily="2" charset="77"/>
              <a:cs typeface="Poppins Light" pitchFamily="2" charset="77"/>
            </a:endParaRPr>
          </a:p>
          <a:p>
            <a:pPr>
              <a:lnSpc>
                <a:spcPts val="1500"/>
              </a:lnSpc>
            </a:pPr>
            <a:r>
              <a:rPr lang="en-GB" sz="1350" b="1" dirty="0">
                <a:solidFill>
                  <a:srgbClr val="005FAA"/>
                </a:solidFill>
                <a:latin typeface="Poppins Light" pitchFamily="2" charset="77"/>
                <a:cs typeface="Poppins Light" pitchFamily="2" charset="77"/>
              </a:rPr>
              <a:t>Subject matter expertise is irreplaceable for performing this work</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 Curator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7" name="Oval 6">
            <a:extLst>
              <a:ext uri="{FF2B5EF4-FFF2-40B4-BE49-F238E27FC236}">
                <a16:creationId xmlns:a16="http://schemas.microsoft.com/office/drawing/2014/main" id="{4FDE6EE9-2291-C940-BE9F-361E7F82A919}"/>
              </a:ext>
            </a:extLst>
          </p:cNvPr>
          <p:cNvSpPr/>
          <p:nvPr/>
        </p:nvSpPr>
        <p:spPr>
          <a:xfrm>
            <a:off x="656035" y="4115168"/>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99839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272870" cy="2474735"/>
          </a:xfrm>
        </p:spPr>
        <p:txBody>
          <a:bodyPr lIns="0" tIns="0" rIns="0" bIns="0"/>
          <a:lstStyle/>
          <a:p>
            <a:r>
              <a:rPr lang="en-GB" sz="3600" b="1" dirty="0">
                <a:solidFill>
                  <a:srgbClr val="005FAA"/>
                </a:solidFill>
                <a:latin typeface="Poppins" pitchFamily="2" charset="77"/>
                <a:cs typeface="Poppins" pitchFamily="2" charset="77"/>
              </a:rPr>
              <a:t>As a Software Developer</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330141"/>
            <a:ext cx="2353172" cy="1549455"/>
          </a:xfrm>
        </p:spPr>
        <p:txBody>
          <a:bodyPr lIns="0" tIns="0" rIns="0" bIns="0"/>
          <a:lstStyle/>
          <a:p>
            <a:pPr marL="0" indent="0">
              <a:lnSpc>
                <a:spcPts val="1500"/>
              </a:lnSpc>
              <a:buNone/>
            </a:pPr>
            <a:endParaRPr lang="en-US" sz="1350" dirty="0">
              <a:solidFill>
                <a:srgbClr val="005FAA"/>
              </a:solidFill>
              <a:latin typeface="Poppins" pitchFamily="2" charset="77"/>
              <a:cs typeface="Poppins" pitchFamily="2" charset="77"/>
            </a:endParaRP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endParaRPr lang="en-US" sz="1350" kern="1200" dirty="0">
              <a:ea typeface="+mn-ea"/>
            </a:endParaRPr>
          </a:p>
        </p:txBody>
      </p:sp>
    </p:spTree>
    <p:extLst>
      <p:ext uri="{BB962C8B-B14F-4D97-AF65-F5344CB8AC3E}">
        <p14:creationId xmlns:p14="http://schemas.microsoft.com/office/powerpoint/2010/main" val="3204143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892519" y="2513506"/>
            <a:ext cx="1669379" cy="410998"/>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We can’t do what we do without…</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4" y="441888"/>
            <a:ext cx="2991055" cy="2017761"/>
          </a:xfrm>
        </p:spPr>
        <p:txBody>
          <a:bodyPr lIns="0" tIns="0" rIns="0" bIns="0"/>
          <a:lstStyle/>
          <a:p>
            <a:r>
              <a:rPr lang="en-US" sz="3600" b="1" dirty="0">
                <a:solidFill>
                  <a:srgbClr val="005FAA"/>
                </a:solidFill>
                <a:latin typeface="Poppins" pitchFamily="2" charset="77"/>
                <a:cs typeface="Poppins" pitchFamily="2" charset="77"/>
              </a:rPr>
              <a:t>As a </a:t>
            </a:r>
            <a:r>
              <a:rPr lang="en-US" sz="3600" b="1" dirty="0" err="1">
                <a:solidFill>
                  <a:srgbClr val="005FAA"/>
                </a:solidFill>
                <a:latin typeface="Poppins" pitchFamily="2" charset="77"/>
                <a:cs typeface="Poppins" pitchFamily="2" charset="77"/>
              </a:rPr>
              <a:t>WoRMS</a:t>
            </a:r>
            <a:r>
              <a:rPr lang="en-US" sz="3600" b="1" dirty="0">
                <a:solidFill>
                  <a:srgbClr val="005FAA"/>
                </a:solidFill>
                <a:latin typeface="Poppins" pitchFamily="2" charset="77"/>
                <a:cs typeface="Poppins" pitchFamily="2" charset="77"/>
              </a:rPr>
              <a:t> Taxonomic Expert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5" y="1528163"/>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Experts in taxonomy make </a:t>
            </a:r>
            <a:r>
              <a:rPr lang="en-US" sz="1350" b="1" dirty="0" err="1">
                <a:solidFill>
                  <a:srgbClr val="005FAA"/>
                </a:solidFill>
                <a:latin typeface="Poppins Light" pitchFamily="2" charset="77"/>
                <a:cs typeface="Poppins Light" pitchFamily="2" charset="77"/>
              </a:rPr>
              <a:t>WoRMS</a:t>
            </a:r>
            <a:r>
              <a:rPr lang="en-US" sz="1350" b="1" dirty="0">
                <a:solidFill>
                  <a:srgbClr val="005FAA"/>
                </a:solidFill>
                <a:latin typeface="Poppins Light" pitchFamily="2" charset="77"/>
                <a:cs typeface="Poppins Light" pitchFamily="2" charset="77"/>
              </a:rPr>
              <a:t> what it is.</a:t>
            </a:r>
            <a:endParaRPr lang="en-US" sz="1350" dirty="0">
              <a:solidFill>
                <a:srgbClr val="005FAA"/>
              </a:solidFill>
              <a:latin typeface="Poppins Light" pitchFamily="2" charset="77"/>
              <a:cs typeface="Poppins Light" pitchFamily="2" charset="77"/>
            </a:endParaRPr>
          </a:p>
          <a:p>
            <a:pPr marL="0" indent="0" defTabSz="685800">
              <a:lnSpc>
                <a:spcPts val="1500"/>
              </a:lnSpc>
              <a:spcBef>
                <a:spcPts val="750"/>
              </a:spcBef>
              <a:buClrTx/>
              <a:buNone/>
            </a:pPr>
            <a:r>
              <a:rPr lang="en-US" sz="1350" dirty="0">
                <a:solidFill>
                  <a:srgbClr val="005FAA"/>
                </a:solidFill>
                <a:latin typeface="Poppins Light" pitchFamily="2" charset="77"/>
                <a:cs typeface="Poppins Light" pitchFamily="2" charset="77"/>
              </a:rPr>
              <a:t>An updated taxonomic reference with historic accepted names allows us to reference new and old taxonomic classifications at once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As with so many open data efforts, reliant on the volunteer work of experts like you</a:t>
            </a:r>
            <a:endParaRPr lang="en-US" sz="1350" dirty="0">
              <a:solidFill>
                <a:srgbClr val="005FAA"/>
              </a:solidFill>
              <a:latin typeface="Poppins Light" pitchFamily="2" charset="77"/>
              <a:cs typeface="Poppins Light" pitchFamily="2" charset="77"/>
            </a:endParaRPr>
          </a:p>
        </p:txBody>
      </p:sp>
      <p:sp>
        <p:nvSpPr>
          <p:cNvPr id="17" name="Oval 16">
            <a:extLst>
              <a:ext uri="{FF2B5EF4-FFF2-40B4-BE49-F238E27FC236}">
                <a16:creationId xmlns:a16="http://schemas.microsoft.com/office/drawing/2014/main" id="{BB31EC3C-D820-3046-B5A6-1CB18FD3C31B}"/>
              </a:ext>
            </a:extLst>
          </p:cNvPr>
          <p:cNvSpPr/>
          <p:nvPr/>
        </p:nvSpPr>
        <p:spPr>
          <a:xfrm>
            <a:off x="5642810" y="1556087"/>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42809" y="205318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31052" y="329258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606912"/>
          </a:xfrm>
        </p:spPr>
        <p:txBody>
          <a:bodyPr lIns="0" tIns="0" rIns="0" bIns="0" anchor="t">
            <a:normAutofit fontScale="90000"/>
          </a:bodyPr>
          <a:lstStyle/>
          <a:p>
            <a:pPr>
              <a:lnSpc>
                <a:spcPts val="3825"/>
              </a:lnSpc>
            </a:pPr>
            <a:r>
              <a:rPr lang="en-US" sz="3600" b="1">
                <a:solidFill>
                  <a:srgbClr val="005FAA"/>
                </a:solidFill>
                <a:latin typeface="Poppins" pitchFamily="2" charset="77"/>
                <a:cs typeface="Poppins" pitchFamily="2" charset="77"/>
              </a:rPr>
              <a:t>A healthy ocean is a diverse ocean</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2066144" cy="554172"/>
          </a:xfrm>
        </p:spPr>
        <p:txBody>
          <a:bodyPr lIns="0" tIns="0" rIns="0" bIns="0"/>
          <a:lstStyle/>
          <a:p>
            <a:pPr marL="0" indent="0">
              <a:lnSpc>
                <a:spcPts val="1950"/>
              </a:lnSpc>
              <a:buNone/>
            </a:pPr>
            <a:r>
              <a:rPr lang="en-US" sz="1500" dirty="0">
                <a:solidFill>
                  <a:srgbClr val="005FAA"/>
                </a:solidFill>
                <a:latin typeface="Poppins" pitchFamily="2" charset="77"/>
                <a:cs typeface="Poppins" pitchFamily="2" charset="77"/>
              </a:rPr>
              <a:t>Our ocean provides essential services to humankind</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a:solidFill>
                  <a:srgbClr val="005FAA"/>
                </a:solidFill>
                <a:latin typeface="Poppins SemiBold" pitchFamily="2" charset="77"/>
                <a:cs typeface="Poppins SemiBold" pitchFamily="2" charset="77"/>
              </a:rPr>
              <a:t>Ocean diversity</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573188" cy="323165"/>
          </a:xfrm>
          <a:prstGeom prst="rect">
            <a:avLst/>
          </a:prstGeom>
        </p:spPr>
        <p:txBody>
          <a:bodyPr wrap="none">
            <a:spAutoFit/>
          </a:bodyPr>
          <a:lstStyle/>
          <a:p>
            <a:pPr defTabSz="685800">
              <a:buClrTx/>
            </a:pPr>
            <a:r>
              <a:rPr lang="en-US" sz="1350" b="1" kern="1200">
                <a:solidFill>
                  <a:srgbClr val="005FAA"/>
                </a:solidFill>
                <a:latin typeface="Poppins SemiBold" pitchFamily="2" charset="77"/>
                <a:ea typeface="+mn-ea"/>
                <a:cs typeface="Poppins SemiBold" pitchFamily="2" charset="77"/>
              </a:rPr>
              <a:t>Recreational</a:t>
            </a:r>
            <a:r>
              <a:rPr lang="en-US" sz="1500" kern="1200">
                <a:solidFill>
                  <a:srgbClr val="005FAA"/>
                </a:solidFill>
                <a:latin typeface="Poppins Light" pitchFamily="2" charset="77"/>
                <a:ea typeface="+mn-ea"/>
                <a:cs typeface="Poppins Light" pitchFamily="2" charset="77"/>
              </a:rPr>
              <a:t> space</a:t>
            </a: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Resources</a:t>
            </a:r>
            <a:r>
              <a:rPr lang="en-US" sz="1350" kern="1200">
                <a:solidFill>
                  <a:srgbClr val="005FAA"/>
                </a:solidFill>
                <a:latin typeface="Poppins Light" pitchFamily="2" charset="77"/>
                <a:ea typeface="+mn-ea"/>
                <a:cs typeface="Poppins Light" pitchFamily="2" charset="77"/>
              </a:rPr>
              <a:t> (e.g. medicine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Bio-geo-chemical</a:t>
            </a:r>
            <a:r>
              <a:rPr lang="en-US" sz="1350" kern="1200">
                <a:solidFill>
                  <a:srgbClr val="005FAA"/>
                </a:solidFill>
                <a:latin typeface="Poppins Light" pitchFamily="2" charset="77"/>
                <a:ea typeface="+mn-ea"/>
                <a:cs typeface="Poppins Light" pitchFamily="2" charset="77"/>
              </a:rPr>
              <a:t> planetary processes </a:t>
            </a: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313135" y="1735337"/>
            <a:ext cx="2571259"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GB" sz="2400" b="1" dirty="0">
                <a:solidFill>
                  <a:srgbClr val="005FAA"/>
                </a:solidFill>
                <a:latin typeface="Poppins SemiBold"/>
                <a:cs typeface="Poppins SemiBold" pitchFamily="2" charset="77"/>
              </a:rPr>
              <a:t>Sound scientific ocean management and conservation </a:t>
            </a:r>
            <a:endParaRPr lang="en-US" sz="2400" dirty="0">
              <a:solidFill>
                <a:prstClr val="black"/>
              </a:solidFill>
              <a:latin typeface="Calibri Light" panose="020F0302020204030204"/>
              <a:cs typeface="Calibri" panose="020F0502020204030204"/>
            </a:endParaRPr>
          </a:p>
          <a:p>
            <a:pPr defTabSz="685800">
              <a:buClrTx/>
            </a:pPr>
            <a:r>
              <a:rPr lang="en-GB" sz="2400" b="1" dirty="0">
                <a:solidFill>
                  <a:srgbClr val="005FAA"/>
                </a:solidFill>
                <a:latin typeface="Poppins SemiBold"/>
                <a:cs typeface="Poppins SemiBold" pitchFamily="2" charset="77"/>
              </a:rPr>
              <a:t>starts with comprehensive biodiversity and biogeographic data</a:t>
            </a:r>
            <a:endParaRPr lang="en-GB" sz="2400" dirty="0">
              <a:solidFill>
                <a:prstClr val="black"/>
              </a:solidFill>
              <a:latin typeface="Calibri Light" panose="020F0302020204030204"/>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en-GB" sz="1350">
                <a:solidFill>
                  <a:srgbClr val="005FAA"/>
                </a:solidFill>
                <a:latin typeface="Poppins" pitchFamily="2" charset="77"/>
                <a:cs typeface="Poppins" pitchFamily="2" charset="77"/>
              </a:rPr>
              <a:t>A wealth of data about various marine species, habitats and whole ecosystems already exists,…</a:t>
            </a: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19178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350">
                <a:solidFill>
                  <a:srgbClr val="005FAA"/>
                </a:solidFill>
                <a:latin typeface="Poppins" pitchFamily="2" charset="77"/>
                <a:cs typeface="Poppins" pitchFamily="2" charset="77"/>
              </a:rPr>
              <a:t>… but accessing such data requires extraordinary efforts from individual users     to </a:t>
            </a:r>
            <a:r>
              <a:rPr lang="en-GB" sz="1350" b="1" dirty="0">
                <a:solidFill>
                  <a:srgbClr val="005FAA"/>
                </a:solidFill>
                <a:latin typeface="Poppins" pitchFamily="2" charset="77"/>
                <a:cs typeface="Poppins" pitchFamily="2" charset="77"/>
              </a:rPr>
              <a:t>gather and assemble disjunct pieces of information.</a:t>
            </a:r>
            <a:endParaRPr lang="en-US" sz="135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8082</TotalTime>
  <Words>2703</Words>
  <Application>Microsoft Office PowerPoint</Application>
  <PresentationFormat>On-screen Show (16:9)</PresentationFormat>
  <Paragraphs>179</Paragraphs>
  <Slides>32</Slides>
  <Notes>32</Notes>
  <HiddenSlides>24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Lato Light</vt:lpstr>
      <vt:lpstr>Poppins</vt:lpstr>
      <vt:lpstr>Poppins Light</vt:lpstr>
      <vt:lpstr>Calibri Light</vt:lpstr>
      <vt:lpstr>Lato</vt:lpstr>
      <vt:lpstr>Calibri</vt:lpstr>
      <vt:lpstr>Poppins Medium</vt:lpstr>
      <vt:lpstr>Poppins SemiBold</vt:lpstr>
      <vt:lpstr>Arial</vt:lpstr>
      <vt:lpstr>Raleway SemiBold</vt:lpstr>
      <vt:lpstr>Simple Light</vt:lpstr>
      <vt:lpstr>1_Office Theme</vt:lpstr>
      <vt:lpstr>PowerPoint Presentation</vt:lpstr>
      <vt:lpstr>PowerPoint Presentation</vt:lpstr>
      <vt:lpstr>PowerPoint Presentation</vt:lpstr>
      <vt:lpstr>PowerPoint Presentation</vt:lpstr>
      <vt:lpstr>As a Software Developer</vt:lpstr>
      <vt:lpstr>As a WoRMS Taxonomic Expert</vt:lpstr>
      <vt:lpstr>A healthy ocean is a diverse ocean</vt:lpstr>
      <vt:lpstr>PowerPoint Presentation</vt:lpstr>
      <vt:lpstr>Collect, analyse, archive, repeat</vt:lpstr>
      <vt:lpstr>PowerPoint Presentation</vt:lpstr>
      <vt:lpstr>OBIS - Origins, history and achievements</vt:lpstr>
      <vt:lpstr>PowerPoint Presentation</vt:lpstr>
      <vt:lpstr>OBIS: Free, accessible and detailed marine data</vt:lpstr>
      <vt:lpstr>PowerPoint Presentation</vt:lpstr>
      <vt:lpstr>From Nature to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110</cp:revision>
  <dcterms:modified xsi:type="dcterms:W3CDTF">2021-02-08T12:01:01Z</dcterms:modified>
</cp:coreProperties>
</file>